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 Bold" panose="020B0604020202020204" charset="0"/>
      <p:regular r:id="rId40"/>
    </p:embeddedFont>
    <p:embeddedFont>
      <p:font typeface="Helios Extended" panose="020B0604020202020204" charset="0"/>
      <p:regular r:id="rId41"/>
    </p:embeddedFont>
    <p:embeddedFont>
      <p:font typeface="Helios Extended Bold" panose="020B0604020202020204" charset="0"/>
      <p:regular r:id="rId42"/>
    </p:embeddedFont>
    <p:embeddedFont>
      <p:font typeface="League Spartan" panose="020B0604020202020204" charset="0"/>
      <p:regular r:id="rId43"/>
    </p:embeddedFont>
    <p:embeddedFont>
      <p:font typeface="The Seasons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4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5.svg"/><Relationship Id="rId5" Type="http://schemas.openxmlformats.org/officeDocument/2006/relationships/image" Target="../media/image43.png"/><Relationship Id="rId10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32" r="-20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81693" y="514061"/>
            <a:ext cx="7194246" cy="43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2423" spc="363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PRESENTED BY : CS29 GROUP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-2125471" y="2129237"/>
            <a:ext cx="8453547" cy="4195073"/>
          </a:xfrm>
          <a:custGeom>
            <a:avLst/>
            <a:gdLst/>
            <a:ahLst/>
            <a:cxnLst/>
            <a:rect l="l" t="t" r="r" b="b"/>
            <a:pathLst>
              <a:path w="8453547" h="4195073">
                <a:moveTo>
                  <a:pt x="0" y="0"/>
                </a:moveTo>
                <a:lnTo>
                  <a:pt x="8453547" y="0"/>
                </a:lnTo>
                <a:lnTo>
                  <a:pt x="8453547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74027" y="4117906"/>
            <a:ext cx="4365588" cy="172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67"/>
              </a:lnSpc>
            </a:pPr>
            <a:r>
              <a:rPr lang="en-US" sz="9762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6" name="Freeform 6"/>
          <p:cNvSpPr/>
          <p:nvPr/>
        </p:nvSpPr>
        <p:spPr>
          <a:xfrm>
            <a:off x="5137661" y="3388277"/>
            <a:ext cx="3555701" cy="3510447"/>
          </a:xfrm>
          <a:custGeom>
            <a:avLst/>
            <a:gdLst/>
            <a:ahLst/>
            <a:cxnLst/>
            <a:rect l="l" t="t" r="r" b="b"/>
            <a:pathLst>
              <a:path w="3555701" h="3510447">
                <a:moveTo>
                  <a:pt x="0" y="0"/>
                </a:moveTo>
                <a:lnTo>
                  <a:pt x="3555701" y="0"/>
                </a:lnTo>
                <a:lnTo>
                  <a:pt x="3555701" y="3510446"/>
                </a:lnTo>
                <a:lnTo>
                  <a:pt x="0" y="3510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348697">
            <a:off x="5884528" y="3160742"/>
            <a:ext cx="1934997" cy="302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41"/>
              </a:lnSpc>
            </a:pPr>
            <a:r>
              <a:rPr lang="en-US" sz="17815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8" name="TextBox 8"/>
          <p:cNvSpPr txBox="1"/>
          <p:nvPr/>
        </p:nvSpPr>
        <p:spPr>
          <a:xfrm rot="10597268">
            <a:off x="6273559" y="4119774"/>
            <a:ext cx="1934997" cy="302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941"/>
              </a:lnSpc>
            </a:pPr>
            <a:r>
              <a:rPr lang="en-US" sz="1781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0538" y="4117906"/>
            <a:ext cx="4365588" cy="172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67"/>
              </a:lnSpc>
            </a:pPr>
            <a:r>
              <a:rPr lang="en-US" sz="9762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402" y="8959960"/>
            <a:ext cx="14526930" cy="13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8"/>
              </a:lnSpc>
            </a:pPr>
            <a:r>
              <a:rPr lang="en-US" sz="4070">
                <a:solidFill>
                  <a:srgbClr val="211C1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platform</a:t>
            </a:r>
          </a:p>
          <a:p>
            <a:pPr algn="just">
              <a:lnSpc>
                <a:spcPts val="4718"/>
              </a:lnSpc>
            </a:pPr>
            <a:endParaRPr lang="en-US" sz="4070">
              <a:solidFill>
                <a:srgbClr val="211C1C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50989"/>
            <a:ext cx="7407311" cy="74073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t="-9" b="-1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48412" y="0"/>
            <a:ext cx="6542388" cy="1303133"/>
            <a:chOff x="0" y="0"/>
            <a:chExt cx="306050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0500" cy="609600"/>
            </a:xfrm>
            <a:custGeom>
              <a:avLst/>
              <a:gdLst/>
              <a:ahLst/>
              <a:cxnLst/>
              <a:rect l="l" t="t" r="r" b="b"/>
              <a:pathLst>
                <a:path w="3060500" h="609600">
                  <a:moveTo>
                    <a:pt x="203200" y="0"/>
                  </a:moveTo>
                  <a:lnTo>
                    <a:pt x="3060500" y="0"/>
                  </a:lnTo>
                  <a:lnTo>
                    <a:pt x="28573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2857300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00357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313652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546030" y="4424304"/>
            <a:ext cx="7163160" cy="236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FUNCTIONAL REQUIRMENTS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458039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54241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88725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20273" y="0"/>
            <a:ext cx="7226805" cy="1303133"/>
            <a:chOff x="0" y="0"/>
            <a:chExt cx="3380667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8497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541792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66063" y="2008616"/>
            <a:ext cx="2086651" cy="208664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8933578" y="1785301"/>
            <a:ext cx="6372736" cy="6372736"/>
          </a:xfrm>
          <a:custGeom>
            <a:avLst/>
            <a:gdLst/>
            <a:ahLst/>
            <a:cxnLst/>
            <a:rect l="l" t="t" r="r" b="b"/>
            <a:pathLst>
              <a:path w="6372736" h="6372736">
                <a:moveTo>
                  <a:pt x="0" y="0"/>
                </a:moveTo>
                <a:lnTo>
                  <a:pt x="6372736" y="0"/>
                </a:lnTo>
                <a:lnTo>
                  <a:pt x="6372736" y="6372736"/>
                </a:lnTo>
                <a:lnTo>
                  <a:pt x="0" y="6372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52714" y="3264486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GUEST USER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9388" y="4442595"/>
            <a:ext cx="7566251" cy="139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Browse event adds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Register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24627" y="9668152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event planning &amp; ticket selling system</a:t>
            </a:r>
          </a:p>
        </p:txBody>
      </p:sp>
      <p:sp>
        <p:nvSpPr>
          <p:cNvPr id="19" name="TextBox 19"/>
          <p:cNvSpPr txBox="1"/>
          <p:nvPr/>
        </p:nvSpPr>
        <p:spPr>
          <a:xfrm rot="348697">
            <a:off x="686179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0" name="TextBox 20"/>
          <p:cNvSpPr txBox="1"/>
          <p:nvPr/>
        </p:nvSpPr>
        <p:spPr>
          <a:xfrm rot="10597268">
            <a:off x="770558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16864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285452" y="1028700"/>
            <a:ext cx="8179204" cy="7089349"/>
          </a:xfrm>
          <a:custGeom>
            <a:avLst/>
            <a:gdLst/>
            <a:ahLst/>
            <a:cxnLst/>
            <a:rect l="l" t="t" r="r" b="b"/>
            <a:pathLst>
              <a:path w="8179204" h="7089349">
                <a:moveTo>
                  <a:pt x="0" y="0"/>
                </a:moveTo>
                <a:lnTo>
                  <a:pt x="8179204" y="0"/>
                </a:lnTo>
                <a:lnTo>
                  <a:pt x="8179204" y="7089349"/>
                </a:lnTo>
                <a:lnTo>
                  <a:pt x="0" y="7089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3" b="-115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3490" y="2891088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COMMON USER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4069" y="3715102"/>
            <a:ext cx="7566251" cy="350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Register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Login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Maintain profile 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Change password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Logout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4627" y="9668152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event planning &amp; ticket selling system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4069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387365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 rot="348697">
            <a:off x="531752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8" name="TextBox 18"/>
          <p:cNvSpPr txBox="1"/>
          <p:nvPr/>
        </p:nvSpPr>
        <p:spPr>
          <a:xfrm rot="10597268">
            <a:off x="616131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62437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5054" y="9516526"/>
            <a:ext cx="6580569" cy="770474"/>
            <a:chOff x="0" y="0"/>
            <a:chExt cx="3770039" cy="441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41408"/>
            </a:xfrm>
            <a:custGeom>
              <a:avLst/>
              <a:gdLst/>
              <a:ahLst/>
              <a:cxnLst/>
              <a:rect l="l" t="t" r="r" b="b"/>
              <a:pathLst>
                <a:path w="3770038" h="441408">
                  <a:moveTo>
                    <a:pt x="203200" y="0"/>
                  </a:moveTo>
                  <a:lnTo>
                    <a:pt x="3770038" y="0"/>
                  </a:lnTo>
                  <a:lnTo>
                    <a:pt x="3566838" y="441408"/>
                  </a:lnTo>
                  <a:lnTo>
                    <a:pt x="0" y="4414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0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90751" y="1822412"/>
            <a:ext cx="1841833" cy="184182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189" r="-16189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8465047" y="2547421"/>
            <a:ext cx="8333321" cy="5192158"/>
          </a:xfrm>
          <a:custGeom>
            <a:avLst/>
            <a:gdLst/>
            <a:ahLst/>
            <a:cxnLst/>
            <a:rect l="l" t="t" r="r" b="b"/>
            <a:pathLst>
              <a:path w="8333321" h="5192158">
                <a:moveTo>
                  <a:pt x="0" y="0"/>
                </a:moveTo>
                <a:lnTo>
                  <a:pt x="8333322" y="0"/>
                </a:lnTo>
                <a:lnTo>
                  <a:pt x="8333322" y="5192158"/>
                </a:lnTo>
                <a:lnTo>
                  <a:pt x="0" y="5192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32584" y="3035631"/>
            <a:ext cx="7163160" cy="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TICKET HOLDER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1667" y="4021964"/>
            <a:ext cx="7566251" cy="350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Browse recent events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Purchase tickets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Make payment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performers’ profiles</a:t>
            </a:r>
          </a:p>
          <a:p>
            <a:pPr marL="749677" lvl="1" indent="-374839" algn="just">
              <a:lnSpc>
                <a:spcPts val="5555"/>
              </a:lnSpc>
              <a:buFont typeface="Arial"/>
              <a:buChar char="•"/>
            </a:pPr>
            <a:r>
              <a:rPr lang="en-US" sz="3472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Give feedbacks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09809" y="9710623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event planning &amp; ticket selling system</a:t>
            </a:r>
          </a:p>
        </p:txBody>
      </p:sp>
      <p:sp>
        <p:nvSpPr>
          <p:cNvPr id="19" name="TextBox 19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0" name="TextBox 20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3202" y="1873769"/>
            <a:ext cx="2034719" cy="2034711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9626803" y="2736041"/>
            <a:ext cx="8378618" cy="5477671"/>
          </a:xfrm>
          <a:custGeom>
            <a:avLst/>
            <a:gdLst/>
            <a:ahLst/>
            <a:cxnLst/>
            <a:rect l="l" t="t" r="r" b="b"/>
            <a:pathLst>
              <a:path w="8378618" h="5477671">
                <a:moveTo>
                  <a:pt x="0" y="0"/>
                </a:moveTo>
                <a:lnTo>
                  <a:pt x="8378618" y="0"/>
                </a:lnTo>
                <a:lnTo>
                  <a:pt x="8378618" y="5477671"/>
                </a:lnTo>
                <a:lnTo>
                  <a:pt x="0" y="5477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03807" y="3077707"/>
            <a:ext cx="5556601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EVENT PLANNER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VWNT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3202" y="4176479"/>
            <a:ext cx="9153102" cy="444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Create event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collaborators profiles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Send requests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Give feedbacks for event collaborators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upcoming event status 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event history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Make payment</a:t>
            </a:r>
          </a:p>
        </p:txBody>
      </p:sp>
      <p:sp>
        <p:nvSpPr>
          <p:cNvPr id="23" name="TextBox 23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4" name="TextBox 24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3202" y="1873769"/>
            <a:ext cx="2034719" cy="2034711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124" r="-1412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9144000" y="2182858"/>
            <a:ext cx="8881927" cy="5921284"/>
          </a:xfrm>
          <a:custGeom>
            <a:avLst/>
            <a:gdLst/>
            <a:ahLst/>
            <a:cxnLst/>
            <a:rect l="l" t="t" r="r" b="b"/>
            <a:pathLst>
              <a:path w="8881927" h="5921284">
                <a:moveTo>
                  <a:pt x="0" y="0"/>
                </a:moveTo>
                <a:lnTo>
                  <a:pt x="8881927" y="0"/>
                </a:lnTo>
                <a:lnTo>
                  <a:pt x="8881927" y="5921284"/>
                </a:lnTo>
                <a:lnTo>
                  <a:pt x="0" y="5921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8914" y="4044379"/>
            <a:ext cx="7870431" cy="444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event requests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Accept/ reject requests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Accept payments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Give feedback for event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Maintain a calendar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comments and reviews</a:t>
            </a:r>
          </a:p>
          <a:p>
            <a:pPr marL="682460" lvl="1" indent="-341230" algn="just">
              <a:lnSpc>
                <a:spcPts val="5057"/>
              </a:lnSpc>
              <a:buFont typeface="Arial"/>
              <a:buChar char="•"/>
            </a:pPr>
            <a:r>
              <a:rPr lang="en-US" sz="316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payments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9464" y="3106282"/>
            <a:ext cx="6359881" cy="59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37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EVENT COLLOBORATORS</a:t>
            </a:r>
          </a:p>
        </p:txBody>
      </p:sp>
      <p:sp>
        <p:nvSpPr>
          <p:cNvPr id="23" name="TextBox 23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4" name="TextBox 24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48388" y="1184680"/>
            <a:ext cx="6230473" cy="7352874"/>
          </a:xfrm>
          <a:custGeom>
            <a:avLst/>
            <a:gdLst/>
            <a:ahLst/>
            <a:cxnLst/>
            <a:rect l="l" t="t" r="r" b="b"/>
            <a:pathLst>
              <a:path w="6230473" h="7352874">
                <a:moveTo>
                  <a:pt x="0" y="0"/>
                </a:moveTo>
                <a:lnTo>
                  <a:pt x="6230473" y="0"/>
                </a:lnTo>
                <a:lnTo>
                  <a:pt x="6230473" y="7352874"/>
                </a:lnTo>
                <a:lnTo>
                  <a:pt x="0" y="735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718242"/>
            <a:ext cx="9897051" cy="254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459" lvl="1" indent="-341229" algn="just">
              <a:lnSpc>
                <a:spcPts val="5057"/>
              </a:lnSpc>
              <a:buFont typeface="Arial"/>
              <a:buChar char="•"/>
            </a:pPr>
            <a:r>
              <a:rPr lang="en-US" sz="316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all user profiles</a:t>
            </a:r>
          </a:p>
          <a:p>
            <a:pPr marL="682459" lvl="1" indent="-341229" algn="just">
              <a:lnSpc>
                <a:spcPts val="5057"/>
              </a:lnSpc>
              <a:buFont typeface="Arial"/>
              <a:buChar char="•"/>
            </a:pPr>
            <a:r>
              <a:rPr lang="en-US" sz="316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Browse/Block users</a:t>
            </a:r>
          </a:p>
          <a:p>
            <a:pPr marL="682459" lvl="1" indent="-341229" algn="just">
              <a:lnSpc>
                <a:spcPts val="5057"/>
              </a:lnSpc>
              <a:buFont typeface="Arial"/>
              <a:buChar char="•"/>
            </a:pPr>
            <a:r>
              <a:rPr lang="en-US" sz="316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Browse/delete events</a:t>
            </a:r>
          </a:p>
          <a:p>
            <a:pPr marL="682459" lvl="1" indent="-341229" algn="just">
              <a:lnSpc>
                <a:spcPts val="5057"/>
              </a:lnSpc>
              <a:buFont typeface="Arial"/>
              <a:buChar char="•"/>
            </a:pPr>
            <a:r>
              <a:rPr lang="en-US" sz="3160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View all comments and delete comments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5859" y="3478243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Admin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20" name="Freeform 20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34534" y="2445863"/>
            <a:ext cx="1863161" cy="1863154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27148" y="1337071"/>
            <a:ext cx="15804410" cy="8111037"/>
          </a:xfrm>
          <a:custGeom>
            <a:avLst/>
            <a:gdLst/>
            <a:ahLst/>
            <a:cxnLst/>
            <a:rect l="l" t="t" r="r" b="b"/>
            <a:pathLst>
              <a:path w="15804410" h="8111037">
                <a:moveTo>
                  <a:pt x="0" y="0"/>
                </a:moveTo>
                <a:lnTo>
                  <a:pt x="15804410" y="0"/>
                </a:lnTo>
                <a:lnTo>
                  <a:pt x="15804410" y="8111037"/>
                </a:lnTo>
                <a:lnTo>
                  <a:pt x="0" y="811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2835" y="353907"/>
            <a:ext cx="8962503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F3F6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 DIAGRAM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50989"/>
            <a:ext cx="7407311" cy="74073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t="-10" b="-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615973" y="4097902"/>
            <a:ext cx="7163160" cy="236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QUALITY </a:t>
            </a:r>
          </a:p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ATTRIBUTES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8" name="Freeform 18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0"/>
            <a:ext cx="11153345" cy="10287000"/>
            <a:chOff x="0" y="0"/>
            <a:chExt cx="521080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5054" y="9516526"/>
            <a:ext cx="6580569" cy="770474"/>
            <a:chOff x="0" y="0"/>
            <a:chExt cx="3770039" cy="441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41408"/>
            </a:xfrm>
            <a:custGeom>
              <a:avLst/>
              <a:gdLst/>
              <a:ahLst/>
              <a:cxnLst/>
              <a:rect l="l" t="t" r="r" b="b"/>
              <a:pathLst>
                <a:path w="3770038" h="441408">
                  <a:moveTo>
                    <a:pt x="203200" y="0"/>
                  </a:moveTo>
                  <a:lnTo>
                    <a:pt x="3770038" y="0"/>
                  </a:lnTo>
                  <a:lnTo>
                    <a:pt x="3566838" y="441408"/>
                  </a:lnTo>
                  <a:lnTo>
                    <a:pt x="0" y="44140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0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51226" y="1632134"/>
            <a:ext cx="954948" cy="954948"/>
          </a:xfrm>
          <a:custGeom>
            <a:avLst/>
            <a:gdLst/>
            <a:ahLst/>
            <a:cxnLst/>
            <a:rect l="l" t="t" r="r" b="b"/>
            <a:pathLst>
              <a:path w="954948" h="954948">
                <a:moveTo>
                  <a:pt x="0" y="0"/>
                </a:moveTo>
                <a:lnTo>
                  <a:pt x="954948" y="0"/>
                </a:lnTo>
                <a:lnTo>
                  <a:pt x="954948" y="954948"/>
                </a:lnTo>
                <a:lnTo>
                  <a:pt x="0" y="95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9405" y="3054318"/>
            <a:ext cx="976769" cy="976769"/>
          </a:xfrm>
          <a:custGeom>
            <a:avLst/>
            <a:gdLst/>
            <a:ahLst/>
            <a:cxnLst/>
            <a:rect l="l" t="t" r="r" b="b"/>
            <a:pathLst>
              <a:path w="976769" h="976769">
                <a:moveTo>
                  <a:pt x="0" y="0"/>
                </a:moveTo>
                <a:lnTo>
                  <a:pt x="976769" y="0"/>
                </a:lnTo>
                <a:lnTo>
                  <a:pt x="976769" y="976769"/>
                </a:lnTo>
                <a:lnTo>
                  <a:pt x="0" y="97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09023" y="4735937"/>
            <a:ext cx="997151" cy="997151"/>
          </a:xfrm>
          <a:custGeom>
            <a:avLst/>
            <a:gdLst/>
            <a:ahLst/>
            <a:cxnLst/>
            <a:rect l="l" t="t" r="r" b="b"/>
            <a:pathLst>
              <a:path w="997151" h="997151">
                <a:moveTo>
                  <a:pt x="0" y="0"/>
                </a:moveTo>
                <a:lnTo>
                  <a:pt x="997151" y="0"/>
                </a:lnTo>
                <a:lnTo>
                  <a:pt x="997151" y="997151"/>
                </a:lnTo>
                <a:lnTo>
                  <a:pt x="0" y="997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8131" y="7071318"/>
            <a:ext cx="781137" cy="781137"/>
          </a:xfrm>
          <a:custGeom>
            <a:avLst/>
            <a:gdLst/>
            <a:ahLst/>
            <a:cxnLst/>
            <a:rect l="l" t="t" r="r" b="b"/>
            <a:pathLst>
              <a:path w="781137" h="781137">
                <a:moveTo>
                  <a:pt x="0" y="0"/>
                </a:moveTo>
                <a:lnTo>
                  <a:pt x="781138" y="0"/>
                </a:lnTo>
                <a:lnTo>
                  <a:pt x="781138" y="781137"/>
                </a:lnTo>
                <a:lnTo>
                  <a:pt x="0" y="781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09809" y="9710623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event planning &amp; ticket selling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5327" y="1821767"/>
            <a:ext cx="2655078" cy="49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9"/>
              </a:lnSpc>
              <a:spcBef>
                <a:spcPct val="0"/>
              </a:spcBef>
            </a:pPr>
            <a:r>
              <a:rPr lang="en-US" sz="283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Usability                       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1620" y="3241030"/>
            <a:ext cx="2344489" cy="51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Availability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8798" y="4841828"/>
            <a:ext cx="1928664" cy="51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Security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1620" y="7160214"/>
            <a:ext cx="2834283" cy="51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  <a:spcBef>
                <a:spcPct val="0"/>
              </a:spcBef>
            </a:pPr>
            <a:r>
              <a:rPr lang="en-US" sz="28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62279" y="1840817"/>
            <a:ext cx="8337500" cy="79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369" lvl="1" indent="-245184" algn="just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Simple unclustered user interface</a:t>
            </a:r>
          </a:p>
          <a:p>
            <a:pPr marL="490369" lvl="1" indent="-245184" algn="just">
              <a:lnSpc>
                <a:spcPts val="3179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Clear navigation,intuitive design,accesible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2279" y="3093440"/>
            <a:ext cx="7437834" cy="126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System needs to be working 24/7 </a:t>
            </a:r>
          </a:p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Registered user should be able to pay fine </a:t>
            </a:r>
          </a:p>
          <a:p>
            <a:pPr algn="just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anytime of the day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62279" y="4724894"/>
            <a:ext cx="7735714" cy="25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Users will be authenticated at login</a:t>
            </a:r>
          </a:p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Having a password security policy</a:t>
            </a:r>
          </a:p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Login credentials will be encrypted with MD5</a:t>
            </a:r>
          </a:p>
          <a:p>
            <a:pPr marL="511958" lvl="1" indent="-255979" algn="just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For online payments secure methods will be</a:t>
            </a:r>
          </a:p>
          <a:p>
            <a:pPr algn="just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used</a:t>
            </a:r>
          </a:p>
          <a:p>
            <a:pPr algn="just">
              <a:lnSpc>
                <a:spcPts val="3319"/>
              </a:lnSpc>
            </a:pPr>
            <a:endParaRPr lang="en-US" sz="2371">
              <a:solidFill>
                <a:srgbClr val="000000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462279" y="7179264"/>
            <a:ext cx="7360444" cy="252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958" lvl="1" indent="-255979" algn="l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Browser and server cache will be enabled </a:t>
            </a:r>
          </a:p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within the system</a:t>
            </a:r>
          </a:p>
          <a:p>
            <a:pPr marL="511958" lvl="1" indent="-255979" algn="l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Using compressed images to reduce </a:t>
            </a:r>
          </a:p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    load time</a:t>
            </a:r>
          </a:p>
          <a:p>
            <a:pPr marL="511958" lvl="1" indent="-255979" algn="l">
              <a:lnSpc>
                <a:spcPts val="3319"/>
              </a:lnSpc>
              <a:buFont typeface="Arial"/>
              <a:buChar char="•"/>
            </a:pPr>
            <a:r>
              <a:rPr lang="en-US" sz="23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Third party frameworks are not used</a:t>
            </a:r>
          </a:p>
          <a:p>
            <a:pPr algn="l">
              <a:lnSpc>
                <a:spcPts val="3319"/>
              </a:lnSpc>
            </a:pPr>
            <a:endParaRPr lang="en-US" sz="2371">
              <a:solidFill>
                <a:srgbClr val="000000"/>
              </a:solidFill>
              <a:latin typeface="Helios Extended"/>
              <a:ea typeface="Helios Extended"/>
              <a:cs typeface="Helios Extended"/>
              <a:sym typeface="Helios Extende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25" name="Freeform 25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7" name="TextBox 27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038619"/>
            <a:chOff x="0" y="0"/>
            <a:chExt cx="4816593" cy="15904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90418"/>
            </a:xfrm>
            <a:custGeom>
              <a:avLst/>
              <a:gdLst/>
              <a:ahLst/>
              <a:cxnLst/>
              <a:rect l="l" t="t" r="r" b="b"/>
              <a:pathLst>
                <a:path w="4816592" h="1590418">
                  <a:moveTo>
                    <a:pt x="0" y="0"/>
                  </a:moveTo>
                  <a:lnTo>
                    <a:pt x="4816592" y="0"/>
                  </a:lnTo>
                  <a:lnTo>
                    <a:pt x="4816592" y="1590418"/>
                  </a:lnTo>
                  <a:lnTo>
                    <a:pt x="0" y="1590418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1657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8823" y="5143500"/>
            <a:ext cx="2754317" cy="27543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03548" y="689215"/>
            <a:ext cx="2754317" cy="27543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54953" y="855035"/>
            <a:ext cx="2451508" cy="245149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5029" b="-2502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320480" y="5158064"/>
            <a:ext cx="2754317" cy="27543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50228" y="5277656"/>
            <a:ext cx="2451508" cy="2451498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320480" y="689215"/>
            <a:ext cx="2754317" cy="275431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78957" y="820584"/>
            <a:ext cx="2451508" cy="2451498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 rot="252000">
              <a:off x="-119895" y="-119897"/>
              <a:ext cx="6589789" cy="6589768"/>
            </a:xfrm>
            <a:custGeom>
              <a:avLst/>
              <a:gdLst/>
              <a:ahLst/>
              <a:cxnLst/>
              <a:rect l="l" t="t" r="r" b="b"/>
              <a:pathLst>
                <a:path w="6589789" h="6589768">
                  <a:moveTo>
                    <a:pt x="6461371" y="3062391"/>
                  </a:moveTo>
                  <a:cubicBezTo>
                    <a:pt x="6589789" y="4811108"/>
                    <a:pt x="5276193" y="6332924"/>
                    <a:pt x="3527425" y="6461345"/>
                  </a:cubicBezTo>
                  <a:cubicBezTo>
                    <a:pt x="1778633" y="6589769"/>
                    <a:pt x="256842" y="5276170"/>
                    <a:pt x="128424" y="3527454"/>
                  </a:cubicBezTo>
                  <a:cubicBezTo>
                    <a:pt x="0" y="1778648"/>
                    <a:pt x="1313572" y="256847"/>
                    <a:pt x="3062365" y="128424"/>
                  </a:cubicBezTo>
                  <a:cubicBezTo>
                    <a:pt x="4811157" y="0"/>
                    <a:pt x="6332947" y="1313586"/>
                    <a:pt x="6461371" y="3062391"/>
                  </a:cubicBezTo>
                  <a:close/>
                </a:path>
              </a:pathLst>
            </a:custGeom>
            <a:blipFill>
              <a:blip r:embed="rId4"/>
              <a:stretch>
                <a:fillRect l="-14277" t="-25862" r="-3525" b="-50758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-1020273" y="0"/>
            <a:ext cx="7226805" cy="1303133"/>
            <a:chOff x="0" y="0"/>
            <a:chExt cx="3380667" cy="6096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71885" y="5336187"/>
            <a:ext cx="2451508" cy="2451498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2329" b="-55538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528497" y="262567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29" name="Freeform 29"/>
          <p:cNvSpPr/>
          <p:nvPr/>
        </p:nvSpPr>
        <p:spPr>
          <a:xfrm>
            <a:off x="541792" y="-2273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2"/>
                </a:lnTo>
                <a:lnTo>
                  <a:pt x="0" y="1169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285184" y="3993773"/>
            <a:ext cx="2921349" cy="83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0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CS 29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7915" y="2763373"/>
            <a:ext cx="8113815" cy="101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27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PROJECT 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1958" y="6722179"/>
            <a:ext cx="7825729" cy="49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2"/>
              </a:lnSpc>
            </a:pPr>
            <a:r>
              <a:rPr lang="en-US" sz="245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Supervisor - Mr. T N B Wijethilake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504983" y="3631227"/>
            <a:ext cx="2754317" cy="37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Thevindu Fernando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28820" y="8113612"/>
            <a:ext cx="3737638" cy="37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Nethmi Hapuarachchi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20480" y="4079338"/>
            <a:ext cx="2754317" cy="3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Team member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66765" y="8074459"/>
            <a:ext cx="3921235" cy="37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075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Sachith Abeywardhana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733376" y="8582169"/>
            <a:ext cx="2754317" cy="3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 member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1958" y="7451783"/>
            <a:ext cx="7825729" cy="49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2"/>
              </a:lnSpc>
            </a:pPr>
            <a:r>
              <a:rPr lang="en-US" sz="245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 - Supervisor -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24869" y="3658105"/>
            <a:ext cx="3345541" cy="39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Irumi Abeywickrama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27552" y="8582169"/>
            <a:ext cx="2754317" cy="3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Team member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04983" y="4072736"/>
            <a:ext cx="2754317" cy="3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056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Team member</a:t>
            </a:r>
          </a:p>
        </p:txBody>
      </p:sp>
      <p:sp>
        <p:nvSpPr>
          <p:cNvPr id="42" name="TextBox 42"/>
          <p:cNvSpPr txBox="1"/>
          <p:nvPr/>
        </p:nvSpPr>
        <p:spPr>
          <a:xfrm rot="348697">
            <a:off x="686179" y="-88419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43" name="TextBox 43"/>
          <p:cNvSpPr txBox="1"/>
          <p:nvPr/>
        </p:nvSpPr>
        <p:spPr>
          <a:xfrm rot="10597268">
            <a:off x="770558" y="267077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116864" y="262567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234105" y="9531366"/>
            <a:ext cx="6304254" cy="803667"/>
            <a:chOff x="0" y="0"/>
            <a:chExt cx="3770039" cy="4806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50989"/>
            <a:ext cx="7407311" cy="74073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2775" r="-277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546030" y="4424304"/>
            <a:ext cx="7163160" cy="236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FEASIBILITY</a:t>
            </a:r>
          </a:p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00225"/>
            <a:chOff x="0" y="0"/>
            <a:chExt cx="4816593" cy="474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4133"/>
            </a:xfrm>
            <a:custGeom>
              <a:avLst/>
              <a:gdLst/>
              <a:ahLst/>
              <a:cxnLst/>
              <a:rect l="l" t="t" r="r" b="b"/>
              <a:pathLst>
                <a:path w="4816592" h="474133">
                  <a:moveTo>
                    <a:pt x="0" y="0"/>
                  </a:moveTo>
                  <a:lnTo>
                    <a:pt x="4816592" y="0"/>
                  </a:lnTo>
                  <a:lnTo>
                    <a:pt x="4816592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28007" y="4193797"/>
            <a:ext cx="3486719" cy="2516501"/>
          </a:xfrm>
          <a:custGeom>
            <a:avLst/>
            <a:gdLst/>
            <a:ahLst/>
            <a:cxnLst/>
            <a:rect l="l" t="t" r="r" b="b"/>
            <a:pathLst>
              <a:path w="3486719" h="2516501">
                <a:moveTo>
                  <a:pt x="0" y="0"/>
                </a:moveTo>
                <a:lnTo>
                  <a:pt x="3486719" y="0"/>
                </a:lnTo>
                <a:lnTo>
                  <a:pt x="3486719" y="2516502"/>
                </a:lnTo>
                <a:lnTo>
                  <a:pt x="0" y="251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33633" y="2103201"/>
            <a:ext cx="3678985" cy="2451000"/>
          </a:xfrm>
          <a:custGeom>
            <a:avLst/>
            <a:gdLst/>
            <a:ahLst/>
            <a:cxnLst/>
            <a:rect l="l" t="t" r="r" b="b"/>
            <a:pathLst>
              <a:path w="3678985" h="2451000">
                <a:moveTo>
                  <a:pt x="0" y="0"/>
                </a:moveTo>
                <a:lnTo>
                  <a:pt x="3678985" y="0"/>
                </a:lnTo>
                <a:lnTo>
                  <a:pt x="3678985" y="2451000"/>
                </a:lnTo>
                <a:lnTo>
                  <a:pt x="0" y="2451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16666" y="6693256"/>
            <a:ext cx="2399750" cy="2399750"/>
          </a:xfrm>
          <a:custGeom>
            <a:avLst/>
            <a:gdLst/>
            <a:ahLst/>
            <a:cxnLst/>
            <a:rect l="l" t="t" r="r" b="b"/>
            <a:pathLst>
              <a:path w="2399750" h="2399750">
                <a:moveTo>
                  <a:pt x="0" y="0"/>
                </a:moveTo>
                <a:lnTo>
                  <a:pt x="2399749" y="0"/>
                </a:lnTo>
                <a:lnTo>
                  <a:pt x="2399749" y="2399749"/>
                </a:lnTo>
                <a:lnTo>
                  <a:pt x="0" y="2399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48116" y="367071"/>
            <a:ext cx="10211184" cy="105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64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TECHNICAL FEASIBILITY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1341" y="5336327"/>
            <a:ext cx="13266530" cy="107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Development team is familiar with the chosen technologies.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51869" y="2786951"/>
            <a:ext cx="11314208" cy="54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Suitable technologies with community support.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51869" y="7579393"/>
            <a:ext cx="5760601" cy="54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mvc architecture is used.</a:t>
            </a:r>
          </a:p>
        </p:txBody>
      </p:sp>
      <p:sp>
        <p:nvSpPr>
          <p:cNvPr id="21" name="TextBox 21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37222"/>
            <a:chOff x="0" y="0"/>
            <a:chExt cx="4816593" cy="5365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6552"/>
            </a:xfrm>
            <a:custGeom>
              <a:avLst/>
              <a:gdLst/>
              <a:ahLst/>
              <a:cxnLst/>
              <a:rect l="l" t="t" r="r" b="b"/>
              <a:pathLst>
                <a:path w="4816592" h="536552">
                  <a:moveTo>
                    <a:pt x="0" y="0"/>
                  </a:moveTo>
                  <a:lnTo>
                    <a:pt x="4816592" y="0"/>
                  </a:lnTo>
                  <a:lnTo>
                    <a:pt x="4816592" y="536552"/>
                  </a:lnTo>
                  <a:lnTo>
                    <a:pt x="0" y="536552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03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35080" y="2983997"/>
            <a:ext cx="4004243" cy="1559813"/>
          </a:xfrm>
          <a:custGeom>
            <a:avLst/>
            <a:gdLst/>
            <a:ahLst/>
            <a:cxnLst/>
            <a:rect l="l" t="t" r="r" b="b"/>
            <a:pathLst>
              <a:path w="4004243" h="1559813">
                <a:moveTo>
                  <a:pt x="0" y="0"/>
                </a:moveTo>
                <a:lnTo>
                  <a:pt x="4004244" y="0"/>
                </a:lnTo>
                <a:lnTo>
                  <a:pt x="4004244" y="1559814"/>
                </a:lnTo>
                <a:lnTo>
                  <a:pt x="0" y="1559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11579" y="2983997"/>
            <a:ext cx="1785733" cy="1085872"/>
          </a:xfrm>
          <a:custGeom>
            <a:avLst/>
            <a:gdLst/>
            <a:ahLst/>
            <a:cxnLst/>
            <a:rect l="l" t="t" r="r" b="b"/>
            <a:pathLst>
              <a:path w="1785733" h="1085872">
                <a:moveTo>
                  <a:pt x="0" y="0"/>
                </a:moveTo>
                <a:lnTo>
                  <a:pt x="1785733" y="0"/>
                </a:lnTo>
                <a:lnTo>
                  <a:pt x="1785733" y="1085872"/>
                </a:lnTo>
                <a:lnTo>
                  <a:pt x="0" y="108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380" t="-59872" r="-45124" b="-4947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82074" y="2983997"/>
            <a:ext cx="1408800" cy="1210281"/>
          </a:xfrm>
          <a:custGeom>
            <a:avLst/>
            <a:gdLst/>
            <a:ahLst/>
            <a:cxnLst/>
            <a:rect l="l" t="t" r="r" b="b"/>
            <a:pathLst>
              <a:path w="1408800" h="1210281">
                <a:moveTo>
                  <a:pt x="0" y="0"/>
                </a:moveTo>
                <a:lnTo>
                  <a:pt x="1408800" y="0"/>
                </a:lnTo>
                <a:lnTo>
                  <a:pt x="1408800" y="1210281"/>
                </a:lnTo>
                <a:lnTo>
                  <a:pt x="0" y="1210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01" b="-820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29347" y="6439130"/>
            <a:ext cx="1726640" cy="671794"/>
          </a:xfrm>
          <a:custGeom>
            <a:avLst/>
            <a:gdLst/>
            <a:ahLst/>
            <a:cxnLst/>
            <a:rect l="l" t="t" r="r" b="b"/>
            <a:pathLst>
              <a:path w="1726640" h="671794">
                <a:moveTo>
                  <a:pt x="0" y="0"/>
                </a:moveTo>
                <a:lnTo>
                  <a:pt x="1726639" y="0"/>
                </a:lnTo>
                <a:lnTo>
                  <a:pt x="1726639" y="671794"/>
                </a:lnTo>
                <a:lnTo>
                  <a:pt x="0" y="671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76" r="-187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5047" y="6065017"/>
            <a:ext cx="1420021" cy="1420021"/>
          </a:xfrm>
          <a:custGeom>
            <a:avLst/>
            <a:gdLst/>
            <a:ahLst/>
            <a:cxnLst/>
            <a:rect l="l" t="t" r="r" b="b"/>
            <a:pathLst>
              <a:path w="1420021" h="1420021">
                <a:moveTo>
                  <a:pt x="0" y="0"/>
                </a:moveTo>
                <a:lnTo>
                  <a:pt x="1420021" y="0"/>
                </a:lnTo>
                <a:lnTo>
                  <a:pt x="1420021" y="1420020"/>
                </a:lnTo>
                <a:lnTo>
                  <a:pt x="0" y="1420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40783" y="8719761"/>
            <a:ext cx="1556529" cy="1339962"/>
          </a:xfrm>
          <a:custGeom>
            <a:avLst/>
            <a:gdLst/>
            <a:ahLst/>
            <a:cxnLst/>
            <a:rect l="l" t="t" r="r" b="b"/>
            <a:pathLst>
              <a:path w="1556529" h="1339962">
                <a:moveTo>
                  <a:pt x="0" y="0"/>
                </a:moveTo>
                <a:lnTo>
                  <a:pt x="1556529" y="0"/>
                </a:lnTo>
                <a:lnTo>
                  <a:pt x="1556529" y="1339962"/>
                </a:lnTo>
                <a:lnTo>
                  <a:pt x="0" y="1339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616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090874" y="5801708"/>
            <a:ext cx="1440600" cy="1440600"/>
          </a:xfrm>
          <a:custGeom>
            <a:avLst/>
            <a:gdLst/>
            <a:ahLst/>
            <a:cxnLst/>
            <a:rect l="l" t="t" r="r" b="b"/>
            <a:pathLst>
              <a:path w="1440600" h="1440600">
                <a:moveTo>
                  <a:pt x="0" y="0"/>
                </a:moveTo>
                <a:lnTo>
                  <a:pt x="1440600" y="0"/>
                </a:lnTo>
                <a:lnTo>
                  <a:pt x="1440600" y="1440599"/>
                </a:lnTo>
                <a:lnTo>
                  <a:pt x="0" y="1440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97969" y="5762067"/>
            <a:ext cx="1720323" cy="1722970"/>
          </a:xfrm>
          <a:custGeom>
            <a:avLst/>
            <a:gdLst/>
            <a:ahLst/>
            <a:cxnLst/>
            <a:rect l="l" t="t" r="r" b="b"/>
            <a:pathLst>
              <a:path w="1720323" h="1722970">
                <a:moveTo>
                  <a:pt x="0" y="0"/>
                </a:moveTo>
                <a:lnTo>
                  <a:pt x="1720323" y="0"/>
                </a:lnTo>
                <a:lnTo>
                  <a:pt x="1720323" y="1722970"/>
                </a:lnTo>
                <a:lnTo>
                  <a:pt x="0" y="1722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20" name="Freeform 20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107694" y="3150652"/>
            <a:ext cx="2993895" cy="752564"/>
          </a:xfrm>
          <a:custGeom>
            <a:avLst/>
            <a:gdLst/>
            <a:ahLst/>
            <a:cxnLst/>
            <a:rect l="l" t="t" r="r" b="b"/>
            <a:pathLst>
              <a:path w="2993895" h="752564">
                <a:moveTo>
                  <a:pt x="0" y="0"/>
                </a:moveTo>
                <a:lnTo>
                  <a:pt x="2993894" y="0"/>
                </a:lnTo>
                <a:lnTo>
                  <a:pt x="2993894" y="752563"/>
                </a:lnTo>
                <a:lnTo>
                  <a:pt x="0" y="752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504052" y="8621502"/>
            <a:ext cx="1536480" cy="1536480"/>
          </a:xfrm>
          <a:custGeom>
            <a:avLst/>
            <a:gdLst/>
            <a:ahLst/>
            <a:cxnLst/>
            <a:rect l="l" t="t" r="r" b="b"/>
            <a:pathLst>
              <a:path w="1536480" h="1536480">
                <a:moveTo>
                  <a:pt x="0" y="0"/>
                </a:moveTo>
                <a:lnTo>
                  <a:pt x="1536480" y="0"/>
                </a:lnTo>
                <a:lnTo>
                  <a:pt x="1536480" y="1536480"/>
                </a:lnTo>
                <a:lnTo>
                  <a:pt x="0" y="1536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071989" y="758568"/>
            <a:ext cx="10211184" cy="93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0"/>
              </a:lnSpc>
            </a:pPr>
            <a:r>
              <a:rPr lang="en-US" sz="57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TECNOLOGIES TO BE USED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9888" y="2371239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 Development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0965" y="2926847"/>
            <a:ext cx="984289" cy="34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HTML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45057" y="2926847"/>
            <a:ext cx="984289" cy="34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09150" y="2926847"/>
            <a:ext cx="984289" cy="34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8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JS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40532" y="2371239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 Development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8007" y="2371239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Diagrams &amp; Modelings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5080" y="5253756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UI/UX and Prototyping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71989" y="5214084"/>
            <a:ext cx="4598902" cy="54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  <a:spcBef>
                <a:spcPct val="0"/>
              </a:spcBef>
            </a:pPr>
            <a:r>
              <a:rPr lang="en-US" sz="31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Control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82633" y="5136736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Documentation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1294" y="8006876"/>
            <a:ext cx="4753267" cy="54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 Editors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83990" y="8006876"/>
            <a:ext cx="2821444" cy="5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Collaboration</a:t>
            </a:r>
          </a:p>
        </p:txBody>
      </p:sp>
      <p:sp>
        <p:nvSpPr>
          <p:cNvPr id="36" name="TextBox 36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37" name="TextBox 37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00225"/>
            <a:chOff x="0" y="0"/>
            <a:chExt cx="4816593" cy="474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4133"/>
            </a:xfrm>
            <a:custGeom>
              <a:avLst/>
              <a:gdLst/>
              <a:ahLst/>
              <a:cxnLst/>
              <a:rect l="l" t="t" r="r" b="b"/>
              <a:pathLst>
                <a:path w="4816592" h="474133">
                  <a:moveTo>
                    <a:pt x="0" y="0"/>
                  </a:moveTo>
                  <a:lnTo>
                    <a:pt x="4816592" y="0"/>
                  </a:lnTo>
                  <a:lnTo>
                    <a:pt x="4816592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99216" y="2423782"/>
            <a:ext cx="2721219" cy="2721219"/>
          </a:xfrm>
          <a:custGeom>
            <a:avLst/>
            <a:gdLst/>
            <a:ahLst/>
            <a:cxnLst/>
            <a:rect l="l" t="t" r="r" b="b"/>
            <a:pathLst>
              <a:path w="2721219" h="2721219">
                <a:moveTo>
                  <a:pt x="0" y="0"/>
                </a:moveTo>
                <a:lnTo>
                  <a:pt x="2721218" y="0"/>
                </a:lnTo>
                <a:lnTo>
                  <a:pt x="2721218" y="2721218"/>
                </a:lnTo>
                <a:lnTo>
                  <a:pt x="0" y="2721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46257" y="5143500"/>
            <a:ext cx="4213043" cy="2801104"/>
          </a:xfrm>
          <a:custGeom>
            <a:avLst/>
            <a:gdLst/>
            <a:ahLst/>
            <a:cxnLst/>
            <a:rect l="l" t="t" r="r" b="b"/>
            <a:pathLst>
              <a:path w="4213043" h="2801104">
                <a:moveTo>
                  <a:pt x="0" y="0"/>
                </a:moveTo>
                <a:lnTo>
                  <a:pt x="4213043" y="0"/>
                </a:lnTo>
                <a:lnTo>
                  <a:pt x="4213043" y="2801104"/>
                </a:lnTo>
                <a:lnTo>
                  <a:pt x="0" y="2801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899216" y="7653136"/>
            <a:ext cx="2721219" cy="2123963"/>
          </a:xfrm>
          <a:custGeom>
            <a:avLst/>
            <a:gdLst/>
            <a:ahLst/>
            <a:cxnLst/>
            <a:rect l="l" t="t" r="r" b="b"/>
            <a:pathLst>
              <a:path w="2721219" h="2123963">
                <a:moveTo>
                  <a:pt x="0" y="0"/>
                </a:moveTo>
                <a:lnTo>
                  <a:pt x="2721218" y="0"/>
                </a:lnTo>
                <a:lnTo>
                  <a:pt x="2721218" y="2123963"/>
                </a:lnTo>
                <a:lnTo>
                  <a:pt x="0" y="2123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35" r="-7056" b="-143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48116" y="367071"/>
            <a:ext cx="10211184" cy="105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64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ECONOMIC FEASIBILITY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31034" y="3516431"/>
            <a:ext cx="13278631" cy="99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The free tier capacity offered by a suitable cloud provider is sufficient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for handling a moderate level of traffic to the site.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31034" y="8290540"/>
            <a:ext cx="9257202" cy="96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9"/>
              </a:lnSpc>
              <a:spcBef>
                <a:spcPct val="0"/>
              </a:spcBef>
            </a:pPr>
            <a:r>
              <a:rPr lang="en-US" sz="27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All software applications and tools are  free and open-source, no hardware cost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8298" y="6316575"/>
            <a:ext cx="11590920" cy="51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9"/>
              </a:lnSpc>
              <a:spcBef>
                <a:spcPct val="0"/>
              </a:spcBef>
            </a:pPr>
            <a:r>
              <a:rPr lang="en-US" sz="2871">
                <a:solidFill>
                  <a:srgbClr val="00000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Emails notification panel will keep users updated at no cost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00225"/>
            <a:chOff x="0" y="0"/>
            <a:chExt cx="4816593" cy="474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4133"/>
            </a:xfrm>
            <a:custGeom>
              <a:avLst/>
              <a:gdLst/>
              <a:ahLst/>
              <a:cxnLst/>
              <a:rect l="l" t="t" r="r" b="b"/>
              <a:pathLst>
                <a:path w="4816592" h="474133">
                  <a:moveTo>
                    <a:pt x="0" y="0"/>
                  </a:moveTo>
                  <a:lnTo>
                    <a:pt x="4816592" y="0"/>
                  </a:lnTo>
                  <a:lnTo>
                    <a:pt x="4816592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88615" y="2571146"/>
            <a:ext cx="2931819" cy="2236645"/>
          </a:xfrm>
          <a:custGeom>
            <a:avLst/>
            <a:gdLst/>
            <a:ahLst/>
            <a:cxnLst/>
            <a:rect l="l" t="t" r="r" b="b"/>
            <a:pathLst>
              <a:path w="2931819" h="2236645">
                <a:moveTo>
                  <a:pt x="0" y="0"/>
                </a:moveTo>
                <a:lnTo>
                  <a:pt x="2931819" y="0"/>
                </a:lnTo>
                <a:lnTo>
                  <a:pt x="2931819" y="2236645"/>
                </a:lnTo>
                <a:lnTo>
                  <a:pt x="0" y="2236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569" b="-1151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09674" y="4262721"/>
            <a:ext cx="5499186" cy="3663647"/>
          </a:xfrm>
          <a:custGeom>
            <a:avLst/>
            <a:gdLst/>
            <a:ahLst/>
            <a:cxnLst/>
            <a:rect l="l" t="t" r="r" b="b"/>
            <a:pathLst>
              <a:path w="5499186" h="3663647">
                <a:moveTo>
                  <a:pt x="0" y="0"/>
                </a:moveTo>
                <a:lnTo>
                  <a:pt x="5499186" y="0"/>
                </a:lnTo>
                <a:lnTo>
                  <a:pt x="5499186" y="3663647"/>
                </a:lnTo>
                <a:lnTo>
                  <a:pt x="0" y="366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2208" y="6983022"/>
            <a:ext cx="3078581" cy="3078581"/>
          </a:xfrm>
          <a:custGeom>
            <a:avLst/>
            <a:gdLst/>
            <a:ahLst/>
            <a:cxnLst/>
            <a:rect l="l" t="t" r="r" b="b"/>
            <a:pathLst>
              <a:path w="3078581" h="3078581">
                <a:moveTo>
                  <a:pt x="0" y="0"/>
                </a:moveTo>
                <a:lnTo>
                  <a:pt x="3078581" y="0"/>
                </a:lnTo>
                <a:lnTo>
                  <a:pt x="3078581" y="3078581"/>
                </a:lnTo>
                <a:lnTo>
                  <a:pt x="0" y="3078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636443" y="389827"/>
            <a:ext cx="12651557" cy="98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0"/>
              </a:lnSpc>
            </a:pPr>
            <a:r>
              <a:rPr lang="en-US" sz="60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LEGAL &amp; ETHICAL FEASIBILITY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31034" y="3516431"/>
            <a:ext cx="11505716" cy="557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8"/>
              </a:lnSpc>
              <a:spcBef>
                <a:spcPct val="0"/>
              </a:spcBef>
            </a:pPr>
            <a:r>
              <a:rPr lang="en-US" sz="317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User identities are verified via email addresses.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20434" y="8038950"/>
            <a:ext cx="9257202" cy="5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9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No one access the users details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9172" y="5863719"/>
            <a:ext cx="11738409" cy="1119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  <a:spcBef>
                <a:spcPct val="0"/>
              </a:spcBef>
            </a:pPr>
            <a:r>
              <a:rPr lang="en-US" sz="31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Platform built in compliance with licenses of open-source software used.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00225"/>
            <a:chOff x="0" y="0"/>
            <a:chExt cx="4816593" cy="474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4133"/>
            </a:xfrm>
            <a:custGeom>
              <a:avLst/>
              <a:gdLst/>
              <a:ahLst/>
              <a:cxnLst/>
              <a:rect l="l" t="t" r="r" b="b"/>
              <a:pathLst>
                <a:path w="4816592" h="474133">
                  <a:moveTo>
                    <a:pt x="0" y="0"/>
                  </a:moveTo>
                  <a:lnTo>
                    <a:pt x="4816592" y="0"/>
                  </a:lnTo>
                  <a:lnTo>
                    <a:pt x="4816592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9172" y="4713555"/>
            <a:ext cx="11321407" cy="4786350"/>
          </a:xfrm>
          <a:custGeom>
            <a:avLst/>
            <a:gdLst/>
            <a:ahLst/>
            <a:cxnLst/>
            <a:rect l="l" t="t" r="r" b="b"/>
            <a:pathLst>
              <a:path w="11321407" h="4786350">
                <a:moveTo>
                  <a:pt x="0" y="0"/>
                </a:moveTo>
                <a:lnTo>
                  <a:pt x="11321406" y="0"/>
                </a:lnTo>
                <a:lnTo>
                  <a:pt x="11321406" y="4786350"/>
                </a:lnTo>
                <a:lnTo>
                  <a:pt x="0" y="478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400" r="-4367" b="-869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48116" y="367071"/>
            <a:ext cx="10211184" cy="105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64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SOCIAL FEASIBILITY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653242"/>
            <a:ext cx="15794807" cy="179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7"/>
              </a:lnSpc>
              <a:spcBef>
                <a:spcPct val="0"/>
              </a:spcBef>
            </a:pPr>
            <a:r>
              <a:rPr lang="en-US" sz="32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following survey results show that the majority of the target community has a positive opinion about the functionalities of the project.</a:t>
            </a:r>
          </a:p>
        </p:txBody>
      </p:sp>
      <p:sp>
        <p:nvSpPr>
          <p:cNvPr id="17" name="TextBox 17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8" name="TextBox 18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9" name="Freeform 9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157115" y="1028700"/>
            <a:ext cx="8807022" cy="4271463"/>
          </a:xfrm>
          <a:custGeom>
            <a:avLst/>
            <a:gdLst/>
            <a:ahLst/>
            <a:cxnLst/>
            <a:rect l="l" t="t" r="r" b="b"/>
            <a:pathLst>
              <a:path w="8807022" h="4271463">
                <a:moveTo>
                  <a:pt x="0" y="0"/>
                </a:moveTo>
                <a:lnTo>
                  <a:pt x="8807022" y="0"/>
                </a:lnTo>
                <a:lnTo>
                  <a:pt x="8807022" y="4271463"/>
                </a:lnTo>
                <a:lnTo>
                  <a:pt x="0" y="427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57115" y="5783707"/>
            <a:ext cx="8807022" cy="4277896"/>
          </a:xfrm>
          <a:custGeom>
            <a:avLst/>
            <a:gdLst/>
            <a:ahLst/>
            <a:cxnLst/>
            <a:rect l="l" t="t" r="r" b="b"/>
            <a:pathLst>
              <a:path w="8807022" h="4277896">
                <a:moveTo>
                  <a:pt x="0" y="0"/>
                </a:moveTo>
                <a:lnTo>
                  <a:pt x="8807022" y="0"/>
                </a:lnTo>
                <a:lnTo>
                  <a:pt x="8807022" y="4277896"/>
                </a:lnTo>
                <a:lnTo>
                  <a:pt x="0" y="427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86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3" name="TextBox 13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4" name="TextBox 14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9" name="Freeform 9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07816" y="1208295"/>
            <a:ext cx="8113911" cy="3171110"/>
          </a:xfrm>
          <a:custGeom>
            <a:avLst/>
            <a:gdLst/>
            <a:ahLst/>
            <a:cxnLst/>
            <a:rect l="l" t="t" r="r" b="b"/>
            <a:pathLst>
              <a:path w="8113911" h="3171110">
                <a:moveTo>
                  <a:pt x="0" y="0"/>
                </a:moveTo>
                <a:lnTo>
                  <a:pt x="8113911" y="0"/>
                </a:lnTo>
                <a:lnTo>
                  <a:pt x="8113911" y="3171111"/>
                </a:lnTo>
                <a:lnTo>
                  <a:pt x="0" y="317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8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14096" y="5160224"/>
            <a:ext cx="8207631" cy="4339680"/>
          </a:xfrm>
          <a:custGeom>
            <a:avLst/>
            <a:gdLst/>
            <a:ahLst/>
            <a:cxnLst/>
            <a:rect l="l" t="t" r="r" b="b"/>
            <a:pathLst>
              <a:path w="8207631" h="4339680">
                <a:moveTo>
                  <a:pt x="0" y="0"/>
                </a:moveTo>
                <a:lnTo>
                  <a:pt x="8207631" y="0"/>
                </a:lnTo>
                <a:lnTo>
                  <a:pt x="8207631" y="4339681"/>
                </a:lnTo>
                <a:lnTo>
                  <a:pt x="0" y="4339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779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3" name="TextBox 13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4" name="TextBox 14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9" name="Freeform 9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48156" y="1551238"/>
            <a:ext cx="8229425" cy="4042524"/>
          </a:xfrm>
          <a:custGeom>
            <a:avLst/>
            <a:gdLst/>
            <a:ahLst/>
            <a:cxnLst/>
            <a:rect l="l" t="t" r="r" b="b"/>
            <a:pathLst>
              <a:path w="8229425" h="4042524">
                <a:moveTo>
                  <a:pt x="0" y="0"/>
                </a:moveTo>
                <a:lnTo>
                  <a:pt x="8229425" y="0"/>
                </a:lnTo>
                <a:lnTo>
                  <a:pt x="8229425" y="4042525"/>
                </a:lnTo>
                <a:lnTo>
                  <a:pt x="0" y="4042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2" name="TextBox 12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3" name="TextBox 13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00225"/>
            <a:chOff x="0" y="0"/>
            <a:chExt cx="4816593" cy="474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74133"/>
            </a:xfrm>
            <a:custGeom>
              <a:avLst/>
              <a:gdLst/>
              <a:ahLst/>
              <a:cxnLst/>
              <a:rect l="l" t="t" r="r" b="b"/>
              <a:pathLst>
                <a:path w="4816592" h="474133">
                  <a:moveTo>
                    <a:pt x="0" y="0"/>
                  </a:moveTo>
                  <a:lnTo>
                    <a:pt x="4816592" y="0"/>
                  </a:lnTo>
                  <a:lnTo>
                    <a:pt x="4816592" y="474133"/>
                  </a:lnTo>
                  <a:lnTo>
                    <a:pt x="0" y="474133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40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28007" y="9499905"/>
            <a:ext cx="6580569" cy="838892"/>
            <a:chOff x="0" y="0"/>
            <a:chExt cx="3770039" cy="4806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77581" y="9719949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120878"/>
            <a:ext cx="13857226" cy="595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Estimated man-hours for the project completion</a:t>
            </a:r>
          </a:p>
          <a:p>
            <a:pPr algn="l">
              <a:lnSpc>
                <a:spcPts val="4897"/>
              </a:lnSpc>
            </a:pPr>
            <a:endParaRPr lang="en-US" sz="3498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25732" lvl="1" indent="-312866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Weekdays working hours = 5 hours </a:t>
            </a:r>
          </a:p>
          <a:p>
            <a:pPr marL="625732" lvl="1" indent="-312866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Weekend working hours = 5 hours </a:t>
            </a:r>
          </a:p>
          <a:p>
            <a:pPr marL="625732" lvl="1" indent="-312866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Number of group members = 4 </a:t>
            </a:r>
          </a:p>
          <a:p>
            <a:pPr marL="625732" lvl="1" indent="-312866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Number of weeks = 36 </a:t>
            </a:r>
          </a:p>
          <a:p>
            <a:pPr marL="625732" lvl="1" indent="-312866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Total man hours = (5 + 5) * 4 * 36 hours = 1440 hours</a:t>
            </a:r>
          </a:p>
          <a:p>
            <a:pPr algn="l">
              <a:lnSpc>
                <a:spcPts val="3499"/>
              </a:lnSpc>
            </a:pPr>
            <a:endParaRPr lang="en-US" sz="2898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 Software Development Methodology - Iterative Waterfall method</a:t>
            </a:r>
          </a:p>
          <a:p>
            <a:pPr algn="l">
              <a:lnSpc>
                <a:spcPts val="4897"/>
              </a:lnSpc>
            </a:pPr>
            <a:endParaRPr lang="en-US" sz="2499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897"/>
              </a:lnSpc>
            </a:pPr>
            <a:endParaRPr lang="en-US" sz="2499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375054" y="9510053"/>
            <a:ext cx="6580569" cy="838892"/>
            <a:chOff x="0" y="0"/>
            <a:chExt cx="3770039" cy="480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05657" y="5143500"/>
            <a:ext cx="4825270" cy="4081918"/>
          </a:xfrm>
          <a:custGeom>
            <a:avLst/>
            <a:gdLst/>
            <a:ahLst/>
            <a:cxnLst/>
            <a:rect l="l" t="t" r="r" b="b"/>
            <a:pathLst>
              <a:path w="4825270" h="4081918">
                <a:moveTo>
                  <a:pt x="0" y="0"/>
                </a:moveTo>
                <a:lnTo>
                  <a:pt x="4825270" y="0"/>
                </a:lnTo>
                <a:lnTo>
                  <a:pt x="4825270" y="4081918"/>
                </a:lnTo>
                <a:lnTo>
                  <a:pt x="0" y="4081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048116" y="367071"/>
            <a:ext cx="10211184" cy="1051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64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SCHEDULE FEASIBILITY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8007" y="9795526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1" name="TextBox 21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91860" y="0"/>
            <a:ext cx="14483006" cy="10287000"/>
            <a:chOff x="0" y="0"/>
            <a:chExt cx="676641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41" cy="480605"/>
            </a:xfrm>
            <a:custGeom>
              <a:avLst/>
              <a:gdLst/>
              <a:ahLst/>
              <a:cxnLst/>
              <a:rect l="l" t="t" r="r" b="b"/>
              <a:pathLst>
                <a:path w="676641" h="480605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49210" y="1012581"/>
            <a:ext cx="7781961" cy="778196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13043" r="-2050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281236" y="9483333"/>
            <a:ext cx="6304254" cy="803667"/>
            <a:chOff x="0" y="0"/>
            <a:chExt cx="3770039" cy="480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4" name="Freeform 14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215197"/>
            <a:ext cx="7163160" cy="101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70"/>
              </a:lnSpc>
            </a:pPr>
            <a:r>
              <a:rPr lang="en-US" sz="6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6772" y="4421381"/>
            <a:ext cx="9157277" cy="36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2895">
                <a:solidFill>
                  <a:srgbClr val="211C1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Our integrated event organizing and ticket-selling system centralizes planning, ticket sales, marketing, and attendee management, benefiting event planners, performers, and service providers. </a:t>
            </a:r>
          </a:p>
          <a:p>
            <a:pPr algn="ctr">
              <a:lnSpc>
                <a:spcPts val="4053"/>
              </a:lnSpc>
              <a:spcBef>
                <a:spcPct val="0"/>
              </a:spcBef>
            </a:pPr>
            <a:endParaRPr lang="en-US" sz="2895">
              <a:solidFill>
                <a:srgbClr val="211C1C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17" name="TextBox 17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8" name="TextBox 18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6772" y="3044459"/>
            <a:ext cx="17466434" cy="4198083"/>
          </a:xfrm>
          <a:custGeom>
            <a:avLst/>
            <a:gdLst/>
            <a:ahLst/>
            <a:cxnLst/>
            <a:rect l="l" t="t" r="r" b="b"/>
            <a:pathLst>
              <a:path w="17466434" h="4198083">
                <a:moveTo>
                  <a:pt x="0" y="0"/>
                </a:moveTo>
                <a:lnTo>
                  <a:pt x="17466434" y="0"/>
                </a:lnTo>
                <a:lnTo>
                  <a:pt x="17466434" y="4198082"/>
                </a:lnTo>
                <a:lnTo>
                  <a:pt x="0" y="419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18" b="-718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2835" y="353907"/>
            <a:ext cx="8962503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F3F6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GANNT CHART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50989"/>
            <a:ext cx="7407311" cy="74073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t="-9" b="-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86052" y="3905806"/>
            <a:ext cx="7951278" cy="355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WORKLOAD      DISTRIBUTION</a:t>
            </a:r>
          </a:p>
          <a:p>
            <a:pPr algn="l">
              <a:lnSpc>
                <a:spcPts val="9470"/>
              </a:lnSpc>
            </a:pPr>
            <a:endParaRPr lang="en-US" sz="7284">
              <a:solidFill>
                <a:srgbClr val="0B132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75054" y="9448108"/>
            <a:ext cx="6580569" cy="838892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56226" y="9613554"/>
            <a:ext cx="457504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521521" y="0"/>
            <a:ext cx="11153345" cy="10287000"/>
            <a:chOff x="0" y="0"/>
            <a:chExt cx="521080" cy="480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080" cy="480605"/>
            </a:xfrm>
            <a:custGeom>
              <a:avLst/>
              <a:gdLst/>
              <a:ahLst/>
              <a:cxnLst/>
              <a:rect l="l" t="t" r="r" b="b"/>
              <a:pathLst>
                <a:path w="521080" h="480605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3137693" y="5051680"/>
            <a:ext cx="10418546" cy="52093"/>
          </a:xfrm>
          <a:custGeom>
            <a:avLst/>
            <a:gdLst/>
            <a:ahLst/>
            <a:cxnLst/>
            <a:rect l="l" t="t" r="r" b="b"/>
            <a:pathLst>
              <a:path w="10418546" h="52093">
                <a:moveTo>
                  <a:pt x="0" y="0"/>
                </a:moveTo>
                <a:lnTo>
                  <a:pt x="10418547" y="0"/>
                </a:lnTo>
                <a:lnTo>
                  <a:pt x="10418547" y="52093"/>
                </a:lnTo>
                <a:lnTo>
                  <a:pt x="0" y="520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19" name="TextBox 19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0" name="TextBox 20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6772" y="1652086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1C3F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Thevindu Dilmith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235" y="5637583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1C3F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Irumi Theekshana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7391" y="5637583"/>
            <a:ext cx="9241087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1C3F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Nethmi Hapuarachchi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7391" y="1521172"/>
            <a:ext cx="7163160" cy="8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1C3F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Sachith Avintha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-326384" y="2663971"/>
            <a:ext cx="6696593" cy="159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Admin</a:t>
            </a:r>
          </a:p>
          <a:p>
            <a:pPr algn="ctr">
              <a:lnSpc>
                <a:spcPts val="4159"/>
              </a:lnSpc>
            </a:pPr>
            <a:endParaRPr lang="en-US" sz="2971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                   Guest User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4000" y="2679211"/>
            <a:ext cx="6696593" cy="158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performers</a:t>
            </a:r>
          </a:p>
          <a:p>
            <a:pPr algn="ctr">
              <a:lnSpc>
                <a:spcPts val="4159"/>
              </a:lnSpc>
            </a:pPr>
            <a:endParaRPr lang="en-US" sz="2971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Service Providers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6772" y="6811711"/>
            <a:ext cx="6696593" cy="158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Planner</a:t>
            </a:r>
          </a:p>
          <a:p>
            <a:pPr algn="ctr">
              <a:lnSpc>
                <a:spcPts val="4159"/>
              </a:lnSpc>
            </a:pPr>
            <a:endParaRPr lang="en-US" sz="2971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Performers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07391" y="6811711"/>
            <a:ext cx="6696593" cy="210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Ticket holder</a:t>
            </a:r>
          </a:p>
          <a:p>
            <a:pPr algn="ctr">
              <a:lnSpc>
                <a:spcPts val="4159"/>
              </a:lnSpc>
            </a:pPr>
            <a:endParaRPr lang="en-US" sz="2971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Service Providers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971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30" name="Freeform 30"/>
          <p:cNvSpPr/>
          <p:nvPr/>
        </p:nvSpPr>
        <p:spPr>
          <a:xfrm rot="-10800000">
            <a:off x="0" y="4775201"/>
            <a:ext cx="18414783" cy="92074"/>
          </a:xfrm>
          <a:custGeom>
            <a:avLst/>
            <a:gdLst/>
            <a:ahLst/>
            <a:cxnLst/>
            <a:rect l="l" t="t" r="r" b="b"/>
            <a:pathLst>
              <a:path w="18414783" h="92074">
                <a:moveTo>
                  <a:pt x="0" y="0"/>
                </a:moveTo>
                <a:lnTo>
                  <a:pt x="18414783" y="0"/>
                </a:lnTo>
                <a:lnTo>
                  <a:pt x="18414783" y="92074"/>
                </a:lnTo>
                <a:lnTo>
                  <a:pt x="0" y="92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729" b="-33729"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850989"/>
            <a:ext cx="7407311" cy="74073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t="-10" b="-1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546030" y="4424304"/>
            <a:ext cx="7163160" cy="116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0160" y="2658483"/>
            <a:ext cx="5707751" cy="5544338"/>
            <a:chOff x="0" y="0"/>
            <a:chExt cx="3132621" cy="30429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3891" cy="3042934"/>
            </a:xfrm>
            <a:custGeom>
              <a:avLst/>
              <a:gdLst/>
              <a:ahLst/>
              <a:cxnLst/>
              <a:rect l="l" t="t" r="r" b="b"/>
              <a:pathLst>
                <a:path w="3133891" h="3042934">
                  <a:moveTo>
                    <a:pt x="2952808" y="0"/>
                  </a:moveTo>
                  <a:lnTo>
                    <a:pt x="179812" y="0"/>
                  </a:lnTo>
                  <a:cubicBezTo>
                    <a:pt x="80195" y="0"/>
                    <a:pt x="0" y="77899"/>
                    <a:pt x="0" y="174664"/>
                  </a:cubicBezTo>
                  <a:lnTo>
                    <a:pt x="0" y="2868878"/>
                  </a:lnTo>
                  <a:cubicBezTo>
                    <a:pt x="0" y="2965035"/>
                    <a:pt x="80195" y="3042934"/>
                    <a:pt x="179812" y="3042934"/>
                  </a:cubicBezTo>
                  <a:lnTo>
                    <a:pt x="2953435" y="3042934"/>
                  </a:lnTo>
                  <a:cubicBezTo>
                    <a:pt x="3052426" y="3042934"/>
                    <a:pt x="3133891" y="2965035"/>
                    <a:pt x="3133891" y="2868269"/>
                  </a:cubicBezTo>
                  <a:lnTo>
                    <a:pt x="3133891" y="174664"/>
                  </a:lnTo>
                  <a:cubicBezTo>
                    <a:pt x="3132621" y="77899"/>
                    <a:pt x="3052426" y="0"/>
                    <a:pt x="2952808" y="0"/>
                  </a:cubicBezTo>
                  <a:close/>
                </a:path>
              </a:pathLst>
            </a:custGeom>
            <a:blipFill>
              <a:blip r:embed="rId2"/>
              <a:stretch>
                <a:fillRect t="-2329" b="-232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614086" y="3266727"/>
            <a:ext cx="6844708" cy="317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6"/>
              </a:lnSpc>
            </a:pPr>
            <a:r>
              <a:rPr lang="en-US" sz="1962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Q&amp;A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8298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1593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385980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470359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816666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5311" y="0"/>
            <a:ext cx="14483006" cy="10287000"/>
            <a:chOff x="0" y="0"/>
            <a:chExt cx="676641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41" cy="480605"/>
            </a:xfrm>
            <a:custGeom>
              <a:avLst/>
              <a:gdLst/>
              <a:ahLst/>
              <a:cxnLst/>
              <a:rect l="l" t="t" r="r" b="b"/>
              <a:pathLst>
                <a:path w="676641" h="480605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20273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66576" y="430116"/>
            <a:ext cx="8935058" cy="98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0"/>
              </a:lnSpc>
            </a:pPr>
            <a:r>
              <a:rPr lang="en-US" sz="6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953981"/>
            <a:ext cx="18288000" cy="761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799" lvl="1" indent="-292900" algn="l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planners in Sri Lanka face challenges due to fragmented event management processes.</a:t>
            </a: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585799" lvl="1" indent="-292900" algn="l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 various activities related organizing an event are done separately on platforms dedicated to each of those activities.</a:t>
            </a: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585799" lvl="1" indent="-292900" algn="l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These include critical activities such as finding performers, service providers, marketing, ticket sale and ticket grab.</a:t>
            </a: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585799" lvl="1" indent="-292900" algn="l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Music lovers find it challenging to discover recent music events.</a:t>
            </a: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585799" lvl="1" indent="-292900" algn="l">
              <a:lnSpc>
                <a:spcPts val="3798"/>
              </a:lnSpc>
              <a:buFont typeface="Arial"/>
              <a:buChar char="•"/>
            </a:pPr>
            <a:r>
              <a:rPr lang="en-US" sz="2713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Upcoming performances are often difficult to find and access, posing a significant challenge for event discovery.</a:t>
            </a: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798"/>
              </a:lnSpc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l">
              <a:lnSpc>
                <a:spcPts val="3798"/>
              </a:lnSpc>
              <a:spcBef>
                <a:spcPct val="0"/>
              </a:spcBef>
            </a:pPr>
            <a:endParaRPr lang="en-US" sz="2713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234105" y="9531366"/>
            <a:ext cx="6304254" cy="803667"/>
            <a:chOff x="0" y="0"/>
            <a:chExt cx="3770039" cy="480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28497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4" name="Freeform 14"/>
          <p:cNvSpPr/>
          <p:nvPr/>
        </p:nvSpPr>
        <p:spPr>
          <a:xfrm>
            <a:off x="541792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348697">
            <a:off x="686179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6" name="TextBox 16"/>
          <p:cNvSpPr txBox="1"/>
          <p:nvPr/>
        </p:nvSpPr>
        <p:spPr>
          <a:xfrm rot="10597268">
            <a:off x="770558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16864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5311" y="0"/>
            <a:ext cx="14483006" cy="10287000"/>
            <a:chOff x="0" y="0"/>
            <a:chExt cx="676641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6641" cy="480605"/>
            </a:xfrm>
            <a:custGeom>
              <a:avLst/>
              <a:gdLst/>
              <a:ahLst/>
              <a:cxnLst/>
              <a:rect l="l" t="t" r="r" b="b"/>
              <a:pathLst>
                <a:path w="676641" h="480605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20273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03301" y="313610"/>
            <a:ext cx="8935058" cy="98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0"/>
              </a:lnSpc>
            </a:pPr>
            <a:r>
              <a:rPr lang="en-US" sz="6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234105" y="9531366"/>
            <a:ext cx="6304254" cy="803667"/>
            <a:chOff x="0" y="0"/>
            <a:chExt cx="3770039" cy="480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28497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1792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 rot="348697">
            <a:off x="686179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 rot="10597268">
            <a:off x="770558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6864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06444" y="0"/>
            <a:ext cx="11999149" cy="10287000"/>
            <a:chOff x="0" y="0"/>
            <a:chExt cx="711061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9216" y="1850989"/>
            <a:ext cx="6577714" cy="7407311"/>
            <a:chOff x="0" y="0"/>
            <a:chExt cx="5638819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40089" cy="6350000"/>
            </a:xfrm>
            <a:custGeom>
              <a:avLst/>
              <a:gdLst/>
              <a:ahLst/>
              <a:cxnLst/>
              <a:rect l="l" t="t" r="r" b="b"/>
              <a:pathLst>
                <a:path w="5640089" h="6350000">
                  <a:moveTo>
                    <a:pt x="5315150" y="0"/>
                  </a:moveTo>
                  <a:lnTo>
                    <a:pt x="323668" y="0"/>
                  </a:lnTo>
                  <a:cubicBezTo>
                    <a:pt x="144354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44354" y="6350000"/>
                    <a:pt x="323668" y="6350000"/>
                  </a:cubicBezTo>
                  <a:lnTo>
                    <a:pt x="5316279" y="6350000"/>
                  </a:lnTo>
                  <a:cubicBezTo>
                    <a:pt x="5494465" y="6350000"/>
                    <a:pt x="5640089" y="6187440"/>
                    <a:pt x="5640089" y="5985510"/>
                  </a:cubicBezTo>
                  <a:lnTo>
                    <a:pt x="5640089" y="364490"/>
                  </a:lnTo>
                  <a:cubicBezTo>
                    <a:pt x="5638819" y="162560"/>
                    <a:pt x="5494465" y="0"/>
                    <a:pt x="5315150" y="0"/>
                  </a:cubicBezTo>
                  <a:close/>
                </a:path>
              </a:pathLst>
            </a:custGeom>
            <a:blipFill>
              <a:blip r:embed="rId2"/>
              <a:stretch>
                <a:fillRect l="-6293" r="-629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615973" y="4097902"/>
            <a:ext cx="7163160" cy="236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BOUNDARIES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86115" y="-405021"/>
            <a:ext cx="5633109" cy="4829326"/>
            <a:chOff x="0" y="0"/>
            <a:chExt cx="71106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1061" cy="609600"/>
            </a:xfrm>
            <a:custGeom>
              <a:avLst/>
              <a:gdLst/>
              <a:ahLst/>
              <a:cxnLst/>
              <a:rect l="l" t="t" r="r" b="b"/>
              <a:pathLst>
                <a:path w="711061" h="609600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87412" y="9502582"/>
            <a:ext cx="6580569" cy="765368"/>
            <a:chOff x="0" y="0"/>
            <a:chExt cx="3770039" cy="4384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70038" cy="438483"/>
            </a:xfrm>
            <a:custGeom>
              <a:avLst/>
              <a:gdLst/>
              <a:ahLst/>
              <a:cxnLst/>
              <a:rect l="l" t="t" r="r" b="b"/>
              <a:pathLst>
                <a:path w="3770038" h="438483">
                  <a:moveTo>
                    <a:pt x="203200" y="0"/>
                  </a:moveTo>
                  <a:lnTo>
                    <a:pt x="3770038" y="0"/>
                  </a:lnTo>
                  <a:lnTo>
                    <a:pt x="3566838" y="438483"/>
                  </a:lnTo>
                  <a:lnTo>
                    <a:pt x="0" y="4384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3566839" cy="505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18" name="Freeform 18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087412" y="9685864"/>
            <a:ext cx="5963373" cy="3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93"/>
              </a:lnSpc>
            </a:pPr>
            <a:r>
              <a:rPr lang="en-US" sz="1924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planning &amp; ticket selling system</a:t>
            </a:r>
          </a:p>
        </p:txBody>
      </p:sp>
      <p:sp>
        <p:nvSpPr>
          <p:cNvPr id="20" name="TextBox 2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1" name="TextBox 2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81236" y="9483333"/>
            <a:ext cx="6304254" cy="803667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9" name="Freeform 9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9216" y="4143021"/>
            <a:ext cx="4639547" cy="115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INSCOPE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748170"/>
            <a:ext cx="8135875" cy="802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Ticket Booking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Scheduling &amp; Organizing Event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Browsing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Communicating With Collaborators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Shearing Profiles With Community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User Management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Work Management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Content Management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81236" y="9483333"/>
            <a:ext cx="6304254" cy="803667"/>
            <a:chOff x="0" y="0"/>
            <a:chExt cx="3770039" cy="480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0038" cy="480605"/>
            </a:xfrm>
            <a:custGeom>
              <a:avLst/>
              <a:gdLst/>
              <a:ahLst/>
              <a:cxnLst/>
              <a:rect l="l" t="t" r="r" b="b"/>
              <a:pathLst>
                <a:path w="3770038" h="480605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3566839" cy="537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9"/>
                </a:lnSpc>
              </a:pPr>
              <a:r>
                <a:rPr lang="en-US" sz="1871">
                  <a:solidFill>
                    <a:srgbClr val="FFFFFF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event planning &amp; ticket selling system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14187" y="0"/>
            <a:ext cx="7226805" cy="1303133"/>
            <a:chOff x="0" y="0"/>
            <a:chExt cx="3380667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3477" y="359678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9" name="Freeform 9"/>
          <p:cNvSpPr/>
          <p:nvPr/>
        </p:nvSpPr>
        <p:spPr>
          <a:xfrm>
            <a:off x="386772" y="94838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348697">
            <a:off x="531159" y="8692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 rot="10597268">
            <a:off x="615539" y="364188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1845" y="359678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44756" y="293003"/>
            <a:ext cx="5673275" cy="115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9"/>
              </a:lnSpc>
              <a:spcBef>
                <a:spcPct val="0"/>
              </a:spcBef>
            </a:pPr>
            <a:r>
              <a:rPr lang="en-US" sz="6492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OUTSCOPE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897" y="2049869"/>
            <a:ext cx="17084090" cy="743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Focuses on event planning and digital ticket sales.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Facilitates coordination with event collaborators, excluding logistics.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Does not handle legal requirements and permits for events.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Offers digital tickets.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Enhances event visibility through listings and promotions, without extensive marketing services.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Marketing event related services.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  <a:p>
            <a:pPr marL="0" lvl="0" indent="0" algn="just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037222"/>
            <a:chOff x="0" y="0"/>
            <a:chExt cx="4816593" cy="5365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36552"/>
            </a:xfrm>
            <a:custGeom>
              <a:avLst/>
              <a:gdLst/>
              <a:ahLst/>
              <a:cxnLst/>
              <a:rect l="l" t="t" r="r" b="b"/>
              <a:pathLst>
                <a:path w="4816592" h="536552">
                  <a:moveTo>
                    <a:pt x="0" y="0"/>
                  </a:moveTo>
                  <a:lnTo>
                    <a:pt x="4816592" y="0"/>
                  </a:lnTo>
                  <a:lnTo>
                    <a:pt x="4816592" y="536552"/>
                  </a:lnTo>
                  <a:lnTo>
                    <a:pt x="0" y="536552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03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375" y="636576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60201" y="2287212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27024" y="2287212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89226" y="2287212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5889" y="2287212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4534" y="2445863"/>
            <a:ext cx="2768810" cy="2768799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3868045" y="2287212"/>
            <a:ext cx="3086100" cy="3086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727810" y="2463792"/>
            <a:ext cx="2750881" cy="275087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189" r="-16189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4026690" y="2445863"/>
            <a:ext cx="2768810" cy="2768799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1347871" y="2484298"/>
            <a:ext cx="2730375" cy="2730364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3857625" y="6365767"/>
            <a:ext cx="3086100" cy="30861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347871" y="6365767"/>
            <a:ext cx="3086100" cy="308610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872121" y="6365767"/>
            <a:ext cx="3086100" cy="308610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600950" y="6327667"/>
            <a:ext cx="3086100" cy="308610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65679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994633" y="2474045"/>
            <a:ext cx="2750881" cy="2750870"/>
            <a:chOff x="0" y="0"/>
            <a:chExt cx="6350000" cy="63499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45" name="Group 45"/>
          <p:cNvGrpSpPr/>
          <p:nvPr/>
        </p:nvGrpSpPr>
        <p:grpSpPr>
          <a:xfrm>
            <a:off x="493179" y="6524418"/>
            <a:ext cx="2768810" cy="2768799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5050" r="-25050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4016270" y="6524418"/>
            <a:ext cx="2768810" cy="2768799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7761393" y="6486318"/>
            <a:ext cx="2768810" cy="2768799"/>
            <a:chOff x="0" y="0"/>
            <a:chExt cx="6350000" cy="63499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51" name="Group 51"/>
          <p:cNvGrpSpPr/>
          <p:nvPr/>
        </p:nvGrpSpPr>
        <p:grpSpPr>
          <a:xfrm>
            <a:off x="11506200" y="6524418"/>
            <a:ext cx="2768810" cy="2768799"/>
            <a:chOff x="0" y="0"/>
            <a:chExt cx="6350000" cy="63499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30359" t="-5253" r="-1206"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>
            <a:off x="15030766" y="6524418"/>
            <a:ext cx="2768810" cy="2768799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55" name="Group 55"/>
          <p:cNvGrpSpPr/>
          <p:nvPr/>
        </p:nvGrpSpPr>
        <p:grpSpPr>
          <a:xfrm>
            <a:off x="-1497291" y="0"/>
            <a:ext cx="7226805" cy="1303133"/>
            <a:chOff x="0" y="0"/>
            <a:chExt cx="3380667" cy="6096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380667" cy="609600"/>
            </a:xfrm>
            <a:custGeom>
              <a:avLst/>
              <a:gdLst/>
              <a:ahLst/>
              <a:cxnLst/>
              <a:rect l="l" t="t" r="r" b="b"/>
              <a:pathLst>
                <a:path w="3380667" h="609600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528497" y="264840"/>
            <a:ext cx="1648435" cy="6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D428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</a:t>
            </a:r>
          </a:p>
        </p:txBody>
      </p:sp>
      <p:sp>
        <p:nvSpPr>
          <p:cNvPr id="59" name="Freeform 59"/>
          <p:cNvSpPr/>
          <p:nvPr/>
        </p:nvSpPr>
        <p:spPr>
          <a:xfrm>
            <a:off x="541792" y="0"/>
            <a:ext cx="1184284" cy="1169211"/>
          </a:xfrm>
          <a:custGeom>
            <a:avLst/>
            <a:gdLst/>
            <a:ahLst/>
            <a:cxnLst/>
            <a:rect l="l" t="t" r="r" b="b"/>
            <a:pathLst>
              <a:path w="1184284" h="1169211">
                <a:moveTo>
                  <a:pt x="0" y="0"/>
                </a:moveTo>
                <a:lnTo>
                  <a:pt x="1184284" y="0"/>
                </a:lnTo>
                <a:lnTo>
                  <a:pt x="1184284" y="1169211"/>
                </a:lnTo>
                <a:lnTo>
                  <a:pt x="0" y="11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7600950" y="5454596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ticket holder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49318" y="5520130"/>
            <a:ext cx="1924348" cy="43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guest user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071989" y="749043"/>
            <a:ext cx="10211184" cy="105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0"/>
              </a:lnSpc>
            </a:pPr>
            <a:r>
              <a:rPr lang="en-US" sz="6477">
                <a:solidFill>
                  <a:srgbClr val="AFC1D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IDENTIFICATION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28700" y="5520130"/>
            <a:ext cx="1248007" cy="43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admin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34534" y="9493955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bands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185111" y="5454596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singer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506200" y="5454596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planner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705582" y="9499492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DJ &amp; sounds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170616" y="9493955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announcer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189226" y="9493955"/>
            <a:ext cx="3678911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event decorator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4976704" y="9537592"/>
            <a:ext cx="2773109" cy="4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stage supplier</a:t>
            </a:r>
          </a:p>
        </p:txBody>
      </p:sp>
      <p:sp>
        <p:nvSpPr>
          <p:cNvPr id="71" name="TextBox 71"/>
          <p:cNvSpPr txBox="1"/>
          <p:nvPr/>
        </p:nvSpPr>
        <p:spPr>
          <a:xfrm rot="348697">
            <a:off x="686179" y="-86146"/>
            <a:ext cx="674268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91"/>
              </a:lnSpc>
            </a:pPr>
            <a:r>
              <a:rPr lang="en-US" sz="6207">
                <a:solidFill>
                  <a:srgbClr val="0D4289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72" name="TextBox 72"/>
          <p:cNvSpPr txBox="1"/>
          <p:nvPr/>
        </p:nvSpPr>
        <p:spPr>
          <a:xfrm rot="10597268">
            <a:off x="770558" y="269350"/>
            <a:ext cx="663137" cy="105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47"/>
              </a:lnSpc>
            </a:pPr>
            <a:r>
              <a:rPr lang="en-US" sz="6105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3116864" y="264840"/>
            <a:ext cx="1648435" cy="65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60"/>
              </a:lnSpc>
            </a:pPr>
            <a:r>
              <a:rPr lang="en-US" sz="3686">
                <a:solidFill>
                  <a:srgbClr val="00000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1047</Words>
  <Application>Microsoft Office PowerPoint</Application>
  <PresentationFormat>Custom</PresentationFormat>
  <Paragraphs>363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Arial</vt:lpstr>
      <vt:lpstr>The Seasons</vt:lpstr>
      <vt:lpstr>League Spartan</vt:lpstr>
      <vt:lpstr>Helios Extended Bold</vt:lpstr>
      <vt:lpstr>Helios Extended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planning &amp; ticket</dc:title>
  <dc:creator>ASUS</dc:creator>
  <cp:lastModifiedBy>ASUS</cp:lastModifiedBy>
  <cp:revision>2</cp:revision>
  <dcterms:created xsi:type="dcterms:W3CDTF">2006-08-16T00:00:00Z</dcterms:created>
  <dcterms:modified xsi:type="dcterms:W3CDTF">2024-07-07T15:08:54Z</dcterms:modified>
  <dc:identifier>DAGKDCXcdiY</dc:identifier>
</cp:coreProperties>
</file>